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5" r:id="rId3"/>
    <p:sldId id="270" r:id="rId4"/>
    <p:sldId id="273" r:id="rId5"/>
    <p:sldId id="271" r:id="rId6"/>
    <p:sldId id="274" r:id="rId7"/>
    <p:sldId id="272" r:id="rId8"/>
    <p:sldId id="280" r:id="rId9"/>
    <p:sldId id="275" r:id="rId10"/>
    <p:sldId id="278" r:id="rId11"/>
    <p:sldId id="282" r:id="rId12"/>
    <p:sldId id="281" r:id="rId13"/>
    <p:sldId id="276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A00"/>
    <a:srgbClr val="B04304"/>
    <a:srgbClr val="BF5700"/>
    <a:srgbClr val="C6531F"/>
    <a:srgbClr val="BF5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3" autoAdjust="0"/>
    <p:restoredTop sz="68557" autoAdjust="0"/>
  </p:normalViewPr>
  <p:slideViewPr>
    <p:cSldViewPr snapToGrid="0" snapToObjects="1">
      <p:cViewPr varScale="1">
        <p:scale>
          <a:sx n="104" d="100"/>
          <a:sy n="104" d="100"/>
        </p:scale>
        <p:origin x="19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925B-0831-41E4-B6EA-6AFED813D9F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9551-AD1B-4B7F-865D-49701343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F570B-1417-4E52-8719-2A70E491ACA4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C828-C243-42F6-86D1-D6A9F08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0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C828-C243-42F6-86D1-D6A9F084D8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4846" y="1326809"/>
            <a:ext cx="7437816" cy="20452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baseline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4846" y="3580217"/>
            <a:ext cx="7437816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2"/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4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94846" y="1326809"/>
            <a:ext cx="7437816" cy="20452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baseline="0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98884" y="3580217"/>
            <a:ext cx="6733778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bg2"/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09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9033" y="793680"/>
            <a:ext cx="7740650" cy="5167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709033" y="1391915"/>
            <a:ext cx="7734300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2"/>
              </a:buCl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 marL="800100" indent="-342900">
              <a:buClr>
                <a:schemeClr val="bg2"/>
              </a:buClr>
              <a:buFont typeface="Lucida Grande"/>
              <a:buChar char="-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 marL="1257300" indent="-342900">
              <a:buClr>
                <a:schemeClr val="bg2"/>
              </a:buClr>
              <a:buFont typeface="Arial"/>
              <a:buChar char="•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427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628650" y="1436995"/>
            <a:ext cx="3867150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1" y="793680"/>
            <a:ext cx="7913397" cy="5167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BF5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0"/>
          </p:nvPr>
        </p:nvSpPr>
        <p:spPr bwMode="auto">
          <a:xfrm>
            <a:off x="4674897" y="1436581"/>
            <a:ext cx="3867150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29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183981"/>
          </a:xfrm>
          <a:prstGeom prst="rect">
            <a:avLst/>
          </a:prstGeom>
          <a:solidFill>
            <a:srgbClr val="B04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479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A5B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9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4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67" y="2068830"/>
            <a:ext cx="4413266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762"/>
            <a:ext cx="9144000" cy="697706"/>
          </a:xfrm>
          <a:prstGeom prst="rect">
            <a:avLst/>
          </a:prstGeom>
          <a:solidFill>
            <a:srgbClr val="B04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" name="Picture 1" descr="Cockrell_KO_formal_CH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92" y="-194323"/>
            <a:ext cx="4027003" cy="1464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4" r:id="rId6"/>
    <p:sldLayoutId id="214748368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895349" y="1326357"/>
            <a:ext cx="7437439" cy="2045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/>
              <a:t>Anti-Reflective Coatings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1000126" y="3580210"/>
            <a:ext cx="7332663" cy="12418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Xin Yang</a:t>
            </a:r>
            <a:br>
              <a:rPr lang="en-US" dirty="0"/>
            </a:br>
            <a:r>
              <a:rPr lang="en-US" dirty="0"/>
              <a:t>10/30/2018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00126" y="3344218"/>
            <a:ext cx="7332663" cy="202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9612" y="1450182"/>
            <a:ext cx="4810241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/>
              <a:buChar char="-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Spin on top of resist layer </a:t>
            </a: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Reduce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swing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curve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effect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Destructive interference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n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(index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of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refraction)</a:t>
            </a:r>
          </a:p>
          <a:p>
            <a:pPr lvl="1"/>
            <a:r>
              <a:rPr lang="zh-CN" altLang="en-US" sz="1800" dirty="0">
                <a:solidFill>
                  <a:schemeClr val="tx1"/>
                </a:solidFill>
              </a:rPr>
              <a:t>𝜿 </a:t>
            </a:r>
            <a:r>
              <a:rPr lang="en-US" altLang="zh-CN" sz="1800" dirty="0">
                <a:solidFill>
                  <a:schemeClr val="tx1"/>
                </a:solidFill>
              </a:rPr>
              <a:t>(mass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attenuation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coefficient)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D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(BARC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film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thickness)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Not Perfect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latin typeface="+mn-lt"/>
              </a:rPr>
              <a:t>Resist always absorbs</a:t>
            </a:r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91849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Top Anti-Reflective Coatings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D50EB-C902-4649-92ED-295BFA76A02E}"/>
              </a:ext>
            </a:extLst>
          </p:cNvPr>
          <p:cNvSpPr txBox="1"/>
          <p:nvPr/>
        </p:nvSpPr>
        <p:spPr>
          <a:xfrm>
            <a:off x="6372921" y="4881890"/>
            <a:ext cx="5163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MicroChemicals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Anti-Reflective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Coatings,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79F81-9224-9D45-AEE0-8383E505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03" y="853557"/>
            <a:ext cx="3136625" cy="37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9612" y="1450182"/>
            <a:ext cx="4810241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/>
              <a:buChar char="-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Spin on top of resist layer </a:t>
            </a:r>
          </a:p>
          <a:p>
            <a:pPr algn="just"/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Reduce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swing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curve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effect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Destructive interference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n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(index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of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refraction)</a:t>
            </a:r>
          </a:p>
          <a:p>
            <a:pPr lvl="1"/>
            <a:r>
              <a:rPr lang="zh-CN" altLang="en-US" sz="1800" dirty="0">
                <a:solidFill>
                  <a:schemeClr val="tx1"/>
                </a:solidFill>
              </a:rPr>
              <a:t>𝜿 </a:t>
            </a:r>
            <a:r>
              <a:rPr lang="en-US" altLang="zh-CN" sz="1800" dirty="0">
                <a:solidFill>
                  <a:schemeClr val="tx1"/>
                </a:solidFill>
              </a:rPr>
              <a:t>(mass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attenuation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coefficient)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D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(BARC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film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thickness)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+mn-lt"/>
              </a:rPr>
              <a:t>Not Perfect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latin typeface="+mn-lt"/>
              </a:rPr>
              <a:t>Resist always absorbs</a:t>
            </a:r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91849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Top Anti-Reflective Coatings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1" y="1902646"/>
            <a:ext cx="4181885" cy="2485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D50EB-C902-4649-92ED-295BFA76A02E}"/>
              </a:ext>
            </a:extLst>
          </p:cNvPr>
          <p:cNvSpPr txBox="1"/>
          <p:nvPr/>
        </p:nvSpPr>
        <p:spPr>
          <a:xfrm>
            <a:off x="6300139" y="4881890"/>
            <a:ext cx="5163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MicroChemicals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Anti-Reflective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Coatings,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1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72" y="1273181"/>
            <a:ext cx="3060869" cy="35106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Bottom Anti-Reflective Coatings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9033" y="1417006"/>
            <a:ext cx="4944635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/>
              <a:buChar char="-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Reflection off the substrate is reduced/eliminated.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n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(index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of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refraction)</a:t>
            </a:r>
          </a:p>
          <a:p>
            <a:pPr lvl="1"/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𝜿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(mass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attenuation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coefficient)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D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(BARC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film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thickness)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Reduce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standing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wave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swing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curve</a:t>
            </a:r>
            <a:r>
              <a:rPr lang="zh-CN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effect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2A4337-63FF-A842-9385-8810A256D853}"/>
              </a:ext>
            </a:extLst>
          </p:cNvPr>
          <p:cNvSpPr txBox="1">
            <a:spLocks/>
          </p:cNvSpPr>
          <p:nvPr/>
        </p:nvSpPr>
        <p:spPr bwMode="auto">
          <a:xfrm>
            <a:off x="5926772" y="4867426"/>
            <a:ext cx="3312113" cy="3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MicroChemicals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Anti-Reflective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Coatings,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990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Bottom Anti-Reflective Coatings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9"/>
          <a:stretch/>
        </p:blipFill>
        <p:spPr bwMode="auto">
          <a:xfrm>
            <a:off x="6618317" y="2940774"/>
            <a:ext cx="2371725" cy="195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0"/>
          <a:stretch/>
        </p:blipFill>
        <p:spPr bwMode="auto">
          <a:xfrm>
            <a:off x="6618317" y="804770"/>
            <a:ext cx="2348424" cy="195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A1D4BE1-1A88-D64C-8CE8-EA9CBF6E4AAE}"/>
              </a:ext>
            </a:extLst>
          </p:cNvPr>
          <p:cNvGrpSpPr/>
          <p:nvPr/>
        </p:nvGrpSpPr>
        <p:grpSpPr>
          <a:xfrm>
            <a:off x="696891" y="2096427"/>
            <a:ext cx="4690655" cy="2636211"/>
            <a:chOff x="696892" y="2384117"/>
            <a:chExt cx="4201252" cy="21908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3F76A8-E7E5-6948-B9CF-C28365B2A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221"/>
            <a:stretch/>
          </p:blipFill>
          <p:spPr>
            <a:xfrm>
              <a:off x="2833523" y="3526785"/>
              <a:ext cx="2064621" cy="10475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867B91-9B3F-9440-90CC-003340B0E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333" r="-145" b="76126"/>
            <a:stretch/>
          </p:blipFill>
          <p:spPr>
            <a:xfrm>
              <a:off x="696892" y="2400418"/>
              <a:ext cx="2067621" cy="10370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44E46-8E36-6646-88D6-C77B63DDF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288" b="51171"/>
            <a:stretch/>
          </p:blipFill>
          <p:spPr>
            <a:xfrm>
              <a:off x="2822182" y="2384117"/>
              <a:ext cx="2064621" cy="10370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727D9F-0070-E943-A4B0-C2107E2BC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625" b="25581"/>
            <a:stretch/>
          </p:blipFill>
          <p:spPr>
            <a:xfrm>
              <a:off x="696892" y="3526785"/>
              <a:ext cx="2064621" cy="104821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ED5F0E-310D-B14B-8EBC-CD02865BC702}"/>
              </a:ext>
            </a:extLst>
          </p:cNvPr>
          <p:cNvSpPr txBox="1"/>
          <p:nvPr/>
        </p:nvSpPr>
        <p:spPr>
          <a:xfrm>
            <a:off x="709613" y="1424457"/>
            <a:ext cx="534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The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simulated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spatial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distribution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of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the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light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intensity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as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a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function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of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the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substrate</a:t>
            </a:r>
            <a:r>
              <a:rPr lang="zh-CN" altLang="en-US" sz="1800" dirty="0">
                <a:latin typeface="+mn-lt"/>
              </a:rPr>
              <a:t> </a:t>
            </a:r>
            <a:r>
              <a:rPr lang="en-US" altLang="zh-CN" sz="1800" dirty="0">
                <a:latin typeface="+mn-lt"/>
              </a:rPr>
              <a:t>reflectivity</a:t>
            </a:r>
            <a:endParaRPr lang="en-US" sz="1800" dirty="0">
              <a:latin typeface="+mn-lt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C647302-26D8-ED40-9445-66C9D6BBB1C7}"/>
              </a:ext>
            </a:extLst>
          </p:cNvPr>
          <p:cNvSpPr txBox="1">
            <a:spLocks/>
          </p:cNvSpPr>
          <p:nvPr/>
        </p:nvSpPr>
        <p:spPr bwMode="auto">
          <a:xfrm>
            <a:off x="5926772" y="4867426"/>
            <a:ext cx="3312113" cy="3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MicroChemicals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Anti-Reflective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Coatings,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7A80B0F-7D2B-3245-980A-BC0B663904AA}"/>
              </a:ext>
            </a:extLst>
          </p:cNvPr>
          <p:cNvSpPr txBox="1">
            <a:spLocks/>
          </p:cNvSpPr>
          <p:nvPr/>
        </p:nvSpPr>
        <p:spPr bwMode="auto">
          <a:xfrm>
            <a:off x="1411550" y="4895916"/>
            <a:ext cx="4638675" cy="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Chris A. Mack, Fundamental Principles of Optical Lithography, (c) 2007;</a:t>
            </a:r>
          </a:p>
        </p:txBody>
      </p:sp>
    </p:spTree>
    <p:extLst>
      <p:ext uri="{BB962C8B-B14F-4D97-AF65-F5344CB8AC3E}">
        <p14:creationId xmlns:p14="http://schemas.microsoft.com/office/powerpoint/2010/main" val="224032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613" y="1391841"/>
            <a:ext cx="7734300" cy="3684984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Problems caused by reflection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Standing Wave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Swing Curve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Effect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Reflective Notching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Solutions: Anti-Reflective Coatings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Top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Anti-Reflective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Coatings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(TARC)</a:t>
            </a:r>
          </a:p>
          <a:p>
            <a:pPr lvl="1">
              <a:defRPr/>
            </a:pPr>
            <a:r>
              <a:rPr lang="en-US" altLang="zh-CN" dirty="0">
                <a:solidFill>
                  <a:schemeClr val="tx1"/>
                </a:solidFill>
                <a:latin typeface="+mn-lt"/>
              </a:rPr>
              <a:t>Bottom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Anti-Reflective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Coatings</a:t>
            </a:r>
            <a:r>
              <a:rPr lang="zh-CN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(BARC)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Standing wave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09613" y="1450182"/>
            <a:ext cx="7734300" cy="3442097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Interference of two waves of the same frequency and amplitude propagating in opposite direction.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Node: the peak amplitude is minimum; destructive interference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Anti-node: the amplitude is maximum; constructive interference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Oscillates in time but peak amplitude profile does not move in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42941" y="3364029"/>
            <a:ext cx="3781425" cy="1260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Standing wave</a:t>
            </a:r>
          </a:p>
        </p:txBody>
      </p:sp>
      <p:pic>
        <p:nvPicPr>
          <p:cNvPr id="4098" name="Picture 2" descr="C:\Users\xy3423\Desktop\Cap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6" t="5222" r="2299" b="3584"/>
          <a:stretch/>
        </p:blipFill>
        <p:spPr bwMode="auto">
          <a:xfrm>
            <a:off x="5054619" y="2260942"/>
            <a:ext cx="2583716" cy="21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05325" y="4867661"/>
            <a:ext cx="4638675" cy="27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Chris A. Mack, Fundamental Principles of Optical Lithography, (c)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448" y="1458044"/>
            <a:ext cx="7909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Scalloping of sidewall, reducing critical dimension control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3" descr="C:\Users\xy3423\Desktop\Capture.PNG">
            <a:extLst>
              <a:ext uri="{FF2B5EF4-FFF2-40B4-BE49-F238E27FC236}">
                <a16:creationId xmlns:a16="http://schemas.microsoft.com/office/drawing/2014/main" id="{B3BBCAC4-8F0A-EA4C-A9F6-C656FA74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6" y="2260942"/>
            <a:ext cx="3240864" cy="20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Swing curve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450" y="1495425"/>
            <a:ext cx="4783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Generically, a swing curve refers to the sinusoidal variation of some lithographic parameter with resist thickness.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C9E7FEC-B26E-5740-A278-4C1870BA7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8"/>
          <a:stretch/>
        </p:blipFill>
        <p:spPr bwMode="auto">
          <a:xfrm>
            <a:off x="5758902" y="692079"/>
            <a:ext cx="3075709" cy="20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3CDCD-7E94-1240-8128-B8C730391791}"/>
              </a:ext>
            </a:extLst>
          </p:cNvPr>
          <p:cNvSpPr txBox="1"/>
          <p:nvPr/>
        </p:nvSpPr>
        <p:spPr>
          <a:xfrm>
            <a:off x="552450" y="2651837"/>
            <a:ext cx="5206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Interference of </a:t>
            </a:r>
            <a:r>
              <a:rPr lang="en-US" sz="2000" i="1" dirty="0">
                <a:latin typeface="+mn-lt"/>
              </a:rPr>
              <a:t>E</a:t>
            </a:r>
            <a:r>
              <a:rPr lang="en-US" sz="2000" baseline="-25000" dirty="0">
                <a:latin typeface="+mn-lt"/>
              </a:rPr>
              <a:t>r0</a:t>
            </a:r>
            <a:r>
              <a:rPr lang="en-US" sz="2000" dirty="0">
                <a:latin typeface="+mn-lt"/>
              </a:rPr>
              <a:t> and </a:t>
            </a:r>
            <a:r>
              <a:rPr lang="en-US" sz="2000" i="1" dirty="0">
                <a:latin typeface="+mn-lt"/>
              </a:rPr>
              <a:t>E</a:t>
            </a:r>
            <a:r>
              <a:rPr lang="en-US" sz="2000" baseline="-25000" dirty="0">
                <a:latin typeface="+mn-lt"/>
              </a:rPr>
              <a:t>r1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Film thickness variation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Constructive/destructive interference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Energy into resist varies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21C966B-0BD0-5443-8790-F1CBD428BDB8}"/>
              </a:ext>
            </a:extLst>
          </p:cNvPr>
          <p:cNvSpPr/>
          <p:nvPr/>
        </p:nvSpPr>
        <p:spPr>
          <a:xfrm>
            <a:off x="2192482" y="3639369"/>
            <a:ext cx="176646" cy="332509"/>
          </a:xfrm>
          <a:prstGeom prst="downArrow">
            <a:avLst/>
          </a:prstGeom>
          <a:solidFill>
            <a:srgbClr val="C95A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2CBBD2CD-543F-894C-8087-6E1E78779ADB}"/>
              </a:ext>
            </a:extLst>
          </p:cNvPr>
          <p:cNvSpPr/>
          <p:nvPr/>
        </p:nvSpPr>
        <p:spPr>
          <a:xfrm>
            <a:off x="2192482" y="4262030"/>
            <a:ext cx="176646" cy="332509"/>
          </a:xfrm>
          <a:prstGeom prst="downArrow">
            <a:avLst/>
          </a:prstGeom>
          <a:solidFill>
            <a:srgbClr val="C95A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C6EAB23-42C4-CB4C-BA2C-766920CD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99" y="2562878"/>
            <a:ext cx="3532909" cy="25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0BCE65-B1AA-8E4C-91F8-FB340862499E}"/>
              </a:ext>
            </a:extLst>
          </p:cNvPr>
          <p:cNvSpPr txBox="1">
            <a:spLocks/>
          </p:cNvSpPr>
          <p:nvPr/>
        </p:nvSpPr>
        <p:spPr bwMode="auto">
          <a:xfrm>
            <a:off x="4505325" y="4943188"/>
            <a:ext cx="4638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Chris A. Mack, Fundamental Principles of Optical Lithography, (c) 2007</a:t>
            </a:r>
          </a:p>
        </p:txBody>
      </p:sp>
    </p:spTree>
    <p:extLst>
      <p:ext uri="{BB962C8B-B14F-4D97-AF65-F5344CB8AC3E}">
        <p14:creationId xmlns:p14="http://schemas.microsoft.com/office/powerpoint/2010/main" val="419655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Swing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1495425"/>
            <a:ext cx="803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Linewidth</a:t>
            </a:r>
            <a:r>
              <a:rPr lang="zh-CN" alt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r>
              <a:rPr lang="en-US" altLang="zh-CN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swing</a:t>
            </a:r>
            <a:r>
              <a:rPr lang="zh-CN" alt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r>
              <a:rPr lang="en-US" altLang="zh-CN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curve</a:t>
            </a:r>
            <a:r>
              <a:rPr lang="zh-CN" alt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endParaRPr lang="en-US" altLang="zh-CN" sz="2000" dirty="0">
              <a:latin typeface="+mn-lt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marL="742950" lvl="1" indent="-285750">
              <a:buFont typeface="American Typewriter" panose="02090604020004020304" pitchFamily="18" charset="77"/>
              <a:buChar char="­"/>
            </a:pPr>
            <a:r>
              <a:rPr 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sinusoidal variation</a:t>
            </a:r>
          </a:p>
          <a:p>
            <a:pPr marL="742950" lvl="1" indent="-285750">
              <a:buFont typeface="American Typewriter" panose="02090604020004020304" pitchFamily="18" charset="77"/>
              <a:buChar char="­"/>
            </a:pPr>
            <a:r>
              <a:rPr lang="en-US" altLang="zh-CN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Increasing</a:t>
            </a:r>
            <a:r>
              <a:rPr lang="zh-CN" altLang="en-US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r>
              <a:rPr lang="en-US" altLang="zh-CN" sz="2000" dirty="0">
                <a:latin typeface="+mn-lt"/>
                <a:ea typeface="Charis SIL" panose="02000500060000020004" pitchFamily="2" charset="0"/>
                <a:cs typeface="Charis SIL" panose="02000500060000020004" pitchFamily="2" charset="0"/>
              </a:rPr>
              <a:t>trend</a:t>
            </a:r>
            <a:endParaRPr lang="en-US" sz="2000" dirty="0">
              <a:latin typeface="+mn-lt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797A9CC-7484-0E4E-8AC4-9FFA4C60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6" y="1233796"/>
            <a:ext cx="4784725" cy="349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939390D-7F91-4547-B7B7-21C90593BD5D}"/>
              </a:ext>
            </a:extLst>
          </p:cNvPr>
          <p:cNvSpPr txBox="1">
            <a:spLocks/>
          </p:cNvSpPr>
          <p:nvPr/>
        </p:nvSpPr>
        <p:spPr bwMode="auto">
          <a:xfrm>
            <a:off x="4505325" y="4943188"/>
            <a:ext cx="4638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Chris A. Mack, Fundamental Principles of Optical Lithography, (c) 2007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F6F8175-8545-184F-BE27-71AF60E9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0" y="2594120"/>
            <a:ext cx="3532909" cy="25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0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Reflective notching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09613" y="1450182"/>
            <a:ext cx="7734300" cy="344209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</a:rPr>
              <a:t>Incident light reflects off of wafer topography and into an area where resist exposure is not desired.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Light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scattering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Irregular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shape</a:t>
            </a:r>
            <a:endParaRPr 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54" y="3144556"/>
            <a:ext cx="4039430" cy="12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4509965" y="4769248"/>
            <a:ext cx="4638675" cy="37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Chris A. Mack, Fundamental Principles of Optical Lithography, (c) 2007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Electronic Materials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04F05-622C-AE4F-B604-31FE0C0D0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923" y="2147621"/>
            <a:ext cx="2251942" cy="2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4753-B6FB-7043-8CD7-7074C0A2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Solutions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00A85-425E-7C4A-8DF9-927B81497F59}"/>
              </a:ext>
            </a:extLst>
          </p:cNvPr>
          <p:cNvSpPr txBox="1">
            <a:spLocks/>
          </p:cNvSpPr>
          <p:nvPr/>
        </p:nvSpPr>
        <p:spPr bwMode="auto">
          <a:xfrm>
            <a:off x="709613" y="1450182"/>
            <a:ext cx="7734300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/>
              <a:buChar char="-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Increase absorption in the resist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add a dye to the photoresist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Use broadband (polychromatic) illumination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average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out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peaks.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Reduce the reflectivity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use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anti-reflective coatings (ARCs)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0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709613" y="851298"/>
            <a:ext cx="7740650" cy="516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dirty="0"/>
              <a:t>Anti-Reflective</a:t>
            </a:r>
            <a:r>
              <a:rPr lang="zh-CN" altLang="en-US" dirty="0"/>
              <a:t> </a:t>
            </a:r>
            <a:r>
              <a:rPr lang="en-US" altLang="zh-CN" dirty="0"/>
              <a:t>Coatings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09613" y="1450182"/>
            <a:ext cx="4861628" cy="344209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Applied to the surface of lenses and other optical elements to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reduce reflection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Destructive interference</a:t>
            </a:r>
          </a:p>
          <a:p>
            <a:pPr marL="845820" lvl="2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6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and R</a:t>
            </a:r>
            <a:r>
              <a:rPr lang="en-US" sz="16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have the same intensity</a:t>
            </a:r>
          </a:p>
          <a:p>
            <a:pPr marL="850392" lvl="2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6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and R</a:t>
            </a:r>
            <a:r>
              <a:rPr lang="en-US" sz="16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are 180⁰ out of phase </a:t>
            </a:r>
          </a:p>
          <a:p>
            <a:pPr marL="850392" lvl="2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No reflection from the surface</a:t>
            </a:r>
          </a:p>
          <a:p>
            <a:pPr marL="850392" lvl="2" indent="0"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All the energy of the beam must be in the transmitted ray, T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6" y="1600455"/>
            <a:ext cx="2905419" cy="28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480008" y="2582945"/>
            <a:ext cx="84841" cy="408899"/>
          </a:xfrm>
          <a:prstGeom prst="leftBrac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486292" y="3180582"/>
            <a:ext cx="84841" cy="618420"/>
          </a:xfrm>
          <a:prstGeom prst="leftBrac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121790" y="3404951"/>
            <a:ext cx="311083" cy="1696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4694"/>
      </p:ext>
    </p:extLst>
  </p:cSld>
  <p:clrMapOvr>
    <a:masterClrMapping/>
  </p:clrMapOvr>
</p:sld>
</file>

<file path=ppt/theme/theme1.xml><?xml version="1.0" encoding="utf-8"?>
<a:theme xmlns:a="http://schemas.openxmlformats.org/drawingml/2006/main" name="CHE-PPT-Presentation_Wide-Format-New-2015-branding (2)">
  <a:themeElements>
    <a:clrScheme name="Custom 5">
      <a:dk1>
        <a:srgbClr val="000000"/>
      </a:dk1>
      <a:lt1>
        <a:srgbClr val="FFFFFF"/>
      </a:lt1>
      <a:dk2>
        <a:srgbClr val="3A3E40"/>
      </a:dk2>
      <a:lt2>
        <a:srgbClr val="595A5B"/>
      </a:lt2>
      <a:accent1>
        <a:srgbClr val="F2A900"/>
      </a:accent1>
      <a:accent2>
        <a:srgbClr val="BF5700"/>
      </a:accent2>
      <a:accent3>
        <a:srgbClr val="005E86"/>
      </a:accent3>
      <a:accent4>
        <a:srgbClr val="43695B"/>
      </a:accent4>
      <a:accent5>
        <a:srgbClr val="333F48"/>
      </a:accent5>
      <a:accent6>
        <a:srgbClr val="C1B688"/>
      </a:accent6>
      <a:hlink>
        <a:srgbClr val="003E5C"/>
      </a:hlink>
      <a:folHlink>
        <a:srgbClr val="787A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CHE-PPT-Presentation_Wide-Format-New-2015-branding (2)</Template>
  <TotalTime>14165</TotalTime>
  <Words>493</Words>
  <Application>Microsoft Macintosh PowerPoint</Application>
  <PresentationFormat>On-screen Show (16:9)</PresentationFormat>
  <Paragraphs>96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Charis SIL</vt:lpstr>
      <vt:lpstr>ＭＳ Ｐゴシック</vt:lpstr>
      <vt:lpstr>Open Sans</vt:lpstr>
      <vt:lpstr>宋体</vt:lpstr>
      <vt:lpstr>American Typewriter</vt:lpstr>
      <vt:lpstr>Arial</vt:lpstr>
      <vt:lpstr>Calibri</vt:lpstr>
      <vt:lpstr>Lucida Grande</vt:lpstr>
      <vt:lpstr>CHE-PPT-Presentation_Wide-Format-New-2015-branding (2)</vt:lpstr>
      <vt:lpstr>Anti-Reflective Coatings</vt:lpstr>
      <vt:lpstr>Outline</vt:lpstr>
      <vt:lpstr>Standing wave</vt:lpstr>
      <vt:lpstr>Standing wave</vt:lpstr>
      <vt:lpstr>Swing curve effect</vt:lpstr>
      <vt:lpstr>Swing curve</vt:lpstr>
      <vt:lpstr>Reflective notching</vt:lpstr>
      <vt:lpstr>Solutions </vt:lpstr>
      <vt:lpstr>Anti-Reflective Coatings</vt:lpstr>
      <vt:lpstr>Top Anti-Reflective Coatings</vt:lpstr>
      <vt:lpstr>Top Anti-Reflective Coatings</vt:lpstr>
      <vt:lpstr>Bottom Anti-Reflective Coatings</vt:lpstr>
      <vt:lpstr>Bottom Anti-Reflective Coatings</vt:lpstr>
    </vt:vector>
  </TitlesOfParts>
  <Company>The University of Texas at Austin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 Here and Can Take Two  or More Lines</dc:title>
  <dc:creator>Meier, Marisa</dc:creator>
  <cp:lastModifiedBy>Yang, Xin</cp:lastModifiedBy>
  <cp:revision>85</cp:revision>
  <dcterms:created xsi:type="dcterms:W3CDTF">2015-10-08T17:19:22Z</dcterms:created>
  <dcterms:modified xsi:type="dcterms:W3CDTF">2018-10-29T14:05:05Z</dcterms:modified>
</cp:coreProperties>
</file>